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293" r:id="rId15"/>
    <p:sldId id="284" r:id="rId16"/>
    <p:sldId id="269" r:id="rId17"/>
    <p:sldId id="304" r:id="rId18"/>
    <p:sldId id="305" r:id="rId19"/>
    <p:sldId id="307" r:id="rId20"/>
    <p:sldId id="306" r:id="rId21"/>
    <p:sldId id="308" r:id="rId22"/>
    <p:sldId id="270" r:id="rId23"/>
    <p:sldId id="309" r:id="rId24"/>
    <p:sldId id="310" r:id="rId25"/>
    <p:sldId id="311" r:id="rId26"/>
    <p:sldId id="312" r:id="rId27"/>
    <p:sldId id="314" r:id="rId28"/>
    <p:sldId id="313" r:id="rId29"/>
    <p:sldId id="315" r:id="rId30"/>
    <p:sldId id="316" r:id="rId31"/>
    <p:sldId id="317" r:id="rId32"/>
    <p:sldId id="294" r:id="rId33"/>
    <p:sldId id="296" r:id="rId34"/>
    <p:sldId id="318" r:id="rId35"/>
    <p:sldId id="319" r:id="rId36"/>
    <p:sldId id="321" r:id="rId37"/>
    <p:sldId id="322" r:id="rId38"/>
    <p:sldId id="323" r:id="rId39"/>
    <p:sldId id="324" r:id="rId40"/>
    <p:sldId id="288" r:id="rId41"/>
    <p:sldId id="289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>
        <p:scale>
          <a:sx n="66" d="100"/>
          <a:sy n="66" d="100"/>
        </p:scale>
        <p:origin x="114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Logistic Reg.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Hoja1!$B$2</c:f>
              <c:numCache>
                <c:formatCode>0%</c:formatCode>
                <c:ptCount val="1"/>
                <c:pt idx="0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4-46F6-9835-C249FFD06CA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Support Vector Machine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Hoja1!$C$2</c:f>
              <c:numCache>
                <c:formatCode>0%</c:formatCode>
                <c:ptCount val="1"/>
                <c:pt idx="0">
                  <c:v>0.84722222000000003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4-46F6-9835-C249FFD06CA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Decission Tree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Hoja1!$D$2</c:f>
              <c:numCache>
                <c:formatCode>0%</c:formatCode>
                <c:ptCount val="1"/>
                <c:pt idx="0">
                  <c:v>0.87749999999999995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54-46F6-9835-C249FFD06CA6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K neighbors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Hoja1!$E$2</c:f>
              <c:numCache>
                <c:formatCode>0%</c:formatCode>
                <c:ptCount val="1"/>
                <c:pt idx="0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54-46F6-9835-C249FFD06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315792"/>
        <c:axId val="1126316208"/>
      </c:barChart>
      <c:catAx>
        <c:axId val="112631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26316208"/>
        <c:crosses val="autoZero"/>
        <c:auto val="1"/>
        <c:lblAlgn val="ctr"/>
        <c:lblOffset val="100"/>
        <c:noMultiLvlLbl val="0"/>
      </c:catAx>
      <c:valAx>
        <c:axId val="112631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2631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jupyter-labs-eda-dataviz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jupyter-labs-eda-sql-edx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elleSol/-Data-Science-and-Machine-Learning-Capstone-Project-about-SpaceX-IBM-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ngenial SemiBold" panose="02000503040000020004" pitchFamily="2" charset="0"/>
                <a:ea typeface="SF Pro" pitchFamily="2" charset="0"/>
                <a:cs typeface="SF Pro" pitchFamily="2" charset="0"/>
              </a:rPr>
              <a:t>Juan Pellejero Solans</a:t>
            </a:r>
          </a:p>
          <a:p>
            <a:r>
              <a:rPr lang="en-US" dirty="0">
                <a:solidFill>
                  <a:schemeClr val="bg2"/>
                </a:solidFill>
                <a:latin typeface="Congenial SemiBold" panose="02000503040000020004" pitchFamily="2" charset="0"/>
                <a:ea typeface="SF Pro" pitchFamily="2" charset="0"/>
                <a:cs typeface="SF Pro" pitchFamily="2" charset="0"/>
              </a:rPr>
              <a:t>23 / 09 / 2022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1781175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landing outcome label was created out of the 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Outcome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into a similar dataframe, then it was exported to .csv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the notebook </a:t>
            </a:r>
            <a:r>
              <a:rPr lang="en-US" sz="220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(https://github.com/JPelleSol/-Data-Science-and-Machine-Learning-Capstone-Project-about-SpaceX-IBM-/blob/main/labs-jupyter-spacex-Data%20wrangling.ipynb)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4" name="Picture 2" descr="What Is Data Wrangling &amp; How Does It Work? | Alteryx">
            <a:extLst>
              <a:ext uri="{FF2B5EF4-FFF2-40B4-BE49-F238E27FC236}">
                <a16:creationId xmlns:a16="http://schemas.microsoft.com/office/drawing/2014/main" id="{782C9AB6-6FEA-1ED5-83D2-F6EBEC1A2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40021" r="12222" b="30202"/>
          <a:stretch/>
        </p:blipFill>
        <p:spPr bwMode="auto">
          <a:xfrm>
            <a:off x="1968500" y="3925599"/>
            <a:ext cx="8559800" cy="1781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86705" y="1473199"/>
            <a:ext cx="10370991" cy="19025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initial data analysis can be shown through visual relationships.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plots are presented stating a relationship between the success rate (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value and parameters such as orbit or year.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Link to the notebook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badi"/>
              </a:rPr>
              <a:t>(https://github.com/JPelleSol/-Data-Science-and-Machine-Learning-Capstone-Project-about-SpaceX-IBM-/blob/main/jupyter-labs-eda-dataviz%20(1).ipynb)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8D99F5-6F17-AADA-01CC-5EBA4E92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6" y="3375788"/>
            <a:ext cx="4071937" cy="267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D0000D0-7BC1-BB9B-BA93-F8333AE4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05" y="3375788"/>
            <a:ext cx="3807358" cy="28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SpaceX dataset named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imported into a SQL database. SQL lite was used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 for a EDA to get information from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done: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vs Failure in recorded history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Table with failed drone landings, version and landing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Link to notebook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badi"/>
              </a:rPr>
              <a:t>(https://github.com/JPelleSol/-Data-Science-and-Machine-Learning-Capstone-Project-about-SpaceX-IBM-/blob/main/jupyter-labs-eda-sql-edx_sqllite.ipynb)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389121"/>
            <a:ext cx="10515600" cy="28018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can be found in the notebook below. It has information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Failure/Success in each location (Color graded)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to coastline and transit routes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Actual locations of landing sites and NASA headquarters.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notebook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 (https://github.com/JPelleSol/-Data-Science-and-Machine-Learning-Capstone-Project-about-SpaceX-IBM-/blob/main/lab_jupyter_launch_site_location.ipynb)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 and Pandas libraries were used to do a train-test split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Diverse machine learning models were implemented to obtain its hyperparameters using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GridSearchCV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Acuraccy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the metric used for the model deployment. They were compared using confusion matrixes.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Link to the notebook</a:t>
            </a:r>
            <a:r>
              <a:rPr lang="en-US" sz="2400" dirty="0"/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(https://github.com/JPelleSol/-Data-Science-and-Machine-Learning-Capstone-Project-about-SpaceX-IBM-/blob/main/SpaceX_Machine%20Learning%20Prediction_Part_5.ipynb)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2" y="1523206"/>
            <a:ext cx="1059299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and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be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noted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B43272-2D2A-C790-D07F-F7A996CB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91" y="2507762"/>
            <a:ext cx="10687960" cy="23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D7DA27-FA35-1FF6-16DE-55B4B0C706FE}"/>
              </a:ext>
            </a:extLst>
          </p:cNvPr>
          <p:cNvSpPr txBox="1">
            <a:spLocks/>
          </p:cNvSpPr>
          <p:nvPr/>
        </p:nvSpPr>
        <p:spPr>
          <a:xfrm>
            <a:off x="864972" y="1523206"/>
            <a:ext cx="10592999" cy="8643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and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E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be </a:t>
            </a:r>
            <a:r>
              <a:rPr lang="es-E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noted</a:t>
            </a:r>
            <a:endParaRPr lang="es-E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65AB50C-C754-7ADC-8AF7-15547F6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" y="2334608"/>
            <a:ext cx="10592999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10D292-1BFE-0EB5-C7E6-D5372C46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32" y="2374537"/>
            <a:ext cx="5178880" cy="3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70E6B1-4DC3-64C9-629E-F159E060178A}"/>
              </a:ext>
            </a:extLst>
          </p:cNvPr>
          <p:cNvSpPr txBox="1"/>
          <p:nvPr/>
        </p:nvSpPr>
        <p:spPr>
          <a:xfrm>
            <a:off x="770011" y="1454233"/>
            <a:ext cx="1053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observed that ES-L1, HEO, SSO, VLEO and GEO had a higher success rate. One possible cause is the longevity of the test used for the others (such as GTO). This is best seen in the next slide.</a:t>
            </a:r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7457B0-F5B3-AE93-17A7-23CB2E08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5638"/>
            <a:ext cx="1051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515599" cy="9252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heavy payloads are for PO, VLEO and ISS orbits. Matching with better success rate for such orbits.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CA04A8-4226-1E02-0201-88513511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0" y="2486251"/>
            <a:ext cx="10551581" cy="24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consistent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growth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be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stated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E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ES" sz="21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</a:t>
            </a:r>
            <a:endParaRPr lang="en-US" sz="2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5B29870-3922-FFF6-4588-A9BDF7AA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2165350"/>
            <a:ext cx="6794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954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simple SQL input is enough to get all of SpaceX unique launch sites. In this case, we use DISTINCT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A3AB6F3-C773-7A4D-B84B-B5D8D0A8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424113"/>
            <a:ext cx="51244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5835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WHERE, a command from SQL allows for searches like this one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981AEC-3B65-F09B-FA0C-94DB4419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2273300"/>
            <a:ext cx="1051560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5081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case, a SQL query is used to get the total payload mass in Kg.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294E4A-5D98-7927-6499-954DDE264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11" y="2271939"/>
            <a:ext cx="1159399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s-ES" altLang="es-ES" sz="1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AE980C-285B-5CAD-8412-E657C4800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2" y="2273300"/>
            <a:ext cx="10515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query is used to get the average F9v1.1 payload mass in Kg.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2F1446B-F743-1A0F-C627-8613586D6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8" y="2571750"/>
            <a:ext cx="10197077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02861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find historical data, such as the first successful landing date, using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F5A2CBC-3673-797F-838B-990548B8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86" y="3144549"/>
            <a:ext cx="92392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48763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Complex requests as this one are most simple using SQL. Another query is used for this.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68F855A-F21F-B508-91BE-C7E5609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89" y="2128838"/>
            <a:ext cx="10379222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77792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separate queries were run for this question. The results are shown correspondingly in comment form below each one.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ED29665-740E-2B50-6604-1AA960F5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801258"/>
            <a:ext cx="10953551" cy="12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1335"/>
            <a:ext cx="10687962" cy="9590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make tables with SQL. In this case, a top payload mass table is done using SELECT.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193A034-5090-FD27-0C94-B67519CF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80" y="2220962"/>
            <a:ext cx="10095439" cy="393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379349"/>
            <a:ext cx="10326708" cy="47579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through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then pre-processed accordingly (Data Wrangling)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was implemented through SQL and Visualization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visual analysis was implemented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final prediction was obtained used 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from 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graphic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result from the predictive analysis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213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SQL table can be as concrete as desired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EB7FB55-061A-DFBD-65D9-BCBC9921E5E7}"/>
              </a:ext>
            </a:extLst>
          </p:cNvPr>
          <p:cNvGrpSpPr/>
          <p:nvPr/>
        </p:nvGrpSpPr>
        <p:grpSpPr>
          <a:xfrm>
            <a:off x="1133473" y="3149600"/>
            <a:ext cx="10515601" cy="1360932"/>
            <a:chOff x="1133473" y="3149600"/>
            <a:chExt cx="10515601" cy="136093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4F26DA-8665-2118-4E11-D750862FC662}"/>
                </a:ext>
              </a:extLst>
            </p:cNvPr>
            <p:cNvSpPr/>
            <p:nvPr/>
          </p:nvSpPr>
          <p:spPr>
            <a:xfrm>
              <a:off x="1133473" y="3149600"/>
              <a:ext cx="10515601" cy="1360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64A77B8B-DFA0-5317-228A-1F3D1B2B2D50}"/>
                </a:ext>
              </a:extLst>
            </p:cNvPr>
            <p:cNvGrpSpPr/>
            <p:nvPr/>
          </p:nvGrpSpPr>
          <p:grpSpPr>
            <a:xfrm>
              <a:off x="1133473" y="3291497"/>
              <a:ext cx="10515601" cy="1219035"/>
              <a:chOff x="1133473" y="3291497"/>
              <a:chExt cx="10515601" cy="1219035"/>
            </a:xfrm>
          </p:grpSpPr>
          <p:pic>
            <p:nvPicPr>
              <p:cNvPr id="19460" name="Picture 4">
                <a:extLst>
                  <a:ext uri="{FF2B5EF4-FFF2-40B4-BE49-F238E27FC236}">
                    <a16:creationId xmlns:a16="http://schemas.microsoft.com/office/drawing/2014/main" id="{C9BBD8A5-8D0D-9207-251D-972CAB0B77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7" t="30225"/>
              <a:stretch/>
            </p:blipFill>
            <p:spPr bwMode="auto">
              <a:xfrm>
                <a:off x="1133473" y="3291497"/>
                <a:ext cx="10515601" cy="485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58" name="Picture 2">
                <a:extLst>
                  <a:ext uri="{FF2B5EF4-FFF2-40B4-BE49-F238E27FC236}">
                    <a16:creationId xmlns:a16="http://schemas.microsoft.com/office/drawing/2014/main" id="{F4D2CACE-AB6D-D47A-3C6B-FDF6233CF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3473" y="3672332"/>
                <a:ext cx="3714750" cy="83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52019" y="1380967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can be used like this. Both landing outcome and count are selected with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specifying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LandingOutcome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COUNT</a:t>
            </a:r>
            <a:r>
              <a:rPr lang="en-US" sz="2200" dirty="0">
                <a:latin typeface="Abadi" panose="020B0604020104020204" pitchFamily="34" charset="0"/>
              </a:rPr>
              <a:t>. Order by is then used for cleanness.</a:t>
            </a:r>
            <a:endParaRPr lang="en-US" sz="2200" dirty="0">
              <a:latin typeface="Consolas" panose="020B0609020204030204" pitchFamily="49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F11A891-C6BF-33A3-CF76-D42D694E5372}"/>
              </a:ext>
            </a:extLst>
          </p:cNvPr>
          <p:cNvGrpSpPr/>
          <p:nvPr/>
        </p:nvGrpSpPr>
        <p:grpSpPr>
          <a:xfrm>
            <a:off x="1010106" y="2538639"/>
            <a:ext cx="10447866" cy="3598286"/>
            <a:chOff x="1010106" y="2538639"/>
            <a:chExt cx="10447866" cy="359828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033C786D-7EFD-6600-CAF6-C7F79076A765}"/>
                </a:ext>
              </a:extLst>
            </p:cNvPr>
            <p:cNvSpPr/>
            <p:nvPr/>
          </p:nvSpPr>
          <p:spPr>
            <a:xfrm>
              <a:off x="1010106" y="2538639"/>
              <a:ext cx="10447866" cy="359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482" name="Picture 2">
              <a:extLst>
                <a:ext uri="{FF2B5EF4-FFF2-40B4-BE49-F238E27FC236}">
                  <a16:creationId xmlns:a16="http://schemas.microsoft.com/office/drawing/2014/main" id="{5D7979FC-2C7C-37DA-F728-8FFE7FE20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06" y="3679475"/>
              <a:ext cx="2162175" cy="245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C6810B0C-FE58-C267-3435-77BE81759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06" y="2538639"/>
              <a:ext cx="1042987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0682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locations are shown in the map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sites: Map markers.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8D1E54E-F3C9-6E2D-228C-56F2F9523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863093"/>
            <a:ext cx="8672285" cy="42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115B299-405C-FBBE-9149-F881EC216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1" r="12119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6683F8B3-086C-8F9E-80BB-05537EDBB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r="1325" b="3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9" name="Rectangle 2253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Color graded labels for markers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California on the left</a:t>
            </a:r>
          </a:p>
          <a:p>
            <a:pPr algn="ctr">
              <a:spcAft>
                <a:spcPts val="600"/>
              </a:spcAft>
            </a:pPr>
            <a:r>
              <a:rPr lang="en-US" sz="1200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Florida on the right</a:t>
            </a:r>
          </a:p>
        </p:txBody>
      </p:sp>
      <p:sp>
        <p:nvSpPr>
          <p:cNvPr id="22541" name="Frame 2254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301457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coastline, highways..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38D8339-827E-5431-EA70-C5B6FE11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2159217"/>
            <a:ext cx="91821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7F41409-473E-56F0-0645-6631CF31E5AF}"/>
              </a:ext>
            </a:extLst>
          </p:cNvPr>
          <p:cNvSpPr txBox="1"/>
          <p:nvPr/>
        </p:nvSpPr>
        <p:spPr>
          <a:xfrm>
            <a:off x="770011" y="1523048"/>
            <a:ext cx="1123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badi" panose="020B0604020104020204" pitchFamily="34" charset="0"/>
              </a:rPr>
              <a:t>We</a:t>
            </a:r>
            <a:r>
              <a:rPr lang="es-ES" dirty="0">
                <a:latin typeface="Abadi" panose="020B0604020104020204" pitchFamily="34" charset="0"/>
              </a:rPr>
              <a:t> are </a:t>
            </a:r>
            <a:r>
              <a:rPr lang="es-ES" dirty="0" err="1">
                <a:latin typeface="Abadi" panose="020B0604020104020204" pitchFamily="34" charset="0"/>
              </a:rPr>
              <a:t>able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to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get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distances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from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the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launching</a:t>
            </a:r>
            <a:r>
              <a:rPr lang="es-ES" dirty="0">
                <a:latin typeface="Abadi" panose="020B0604020104020204" pitchFamily="34" charset="0"/>
              </a:rPr>
              <a:t> site </a:t>
            </a:r>
            <a:r>
              <a:rPr lang="es-ES" dirty="0" err="1">
                <a:latin typeface="Abadi" panose="020B0604020104020204" pitchFamily="34" charset="0"/>
              </a:rPr>
              <a:t>to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key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locations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with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folium</a:t>
            </a:r>
            <a:r>
              <a:rPr lang="es-ES" dirty="0">
                <a:latin typeface="Abadi" panose="020B0604020104020204" pitchFamily="34" charset="0"/>
              </a:rPr>
              <a:t>. </a:t>
            </a:r>
            <a:r>
              <a:rPr lang="es-ES" dirty="0" err="1">
                <a:latin typeface="Abadi" panose="020B0604020104020204" pitchFamily="34" charset="0"/>
              </a:rPr>
              <a:t>This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is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important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for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noise</a:t>
            </a:r>
            <a:r>
              <a:rPr lang="es-ES" dirty="0">
                <a:latin typeface="Abadi" panose="020B0604020104020204" pitchFamily="34" charset="0"/>
              </a:rPr>
              <a:t> and</a:t>
            </a:r>
          </a:p>
          <a:p>
            <a:r>
              <a:rPr lang="es-ES" dirty="0" err="1">
                <a:latin typeface="Abadi" panose="020B0604020104020204" pitchFamily="34" charset="0"/>
              </a:rPr>
              <a:t>shockwave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concerns</a:t>
            </a:r>
            <a:r>
              <a:rPr lang="es-ES" dirty="0">
                <a:latin typeface="Abadi" panose="020B0604020104020204" pitchFamily="34" charset="0"/>
              </a:rPr>
              <a:t>. </a:t>
            </a:r>
            <a:r>
              <a:rPr lang="es-ES" dirty="0" err="1">
                <a:latin typeface="Abadi" panose="020B0604020104020204" pitchFamily="34" charset="0"/>
              </a:rPr>
              <a:t>We</a:t>
            </a:r>
            <a:r>
              <a:rPr lang="es-ES" dirty="0">
                <a:latin typeface="Abadi" panose="020B0604020104020204" pitchFamily="34" charset="0"/>
              </a:rPr>
              <a:t> can </a:t>
            </a:r>
            <a:r>
              <a:rPr lang="es-ES" dirty="0" err="1">
                <a:latin typeface="Abadi" panose="020B0604020104020204" pitchFamily="34" charset="0"/>
              </a:rPr>
              <a:t>check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that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each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location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is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safe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for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the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oceans</a:t>
            </a:r>
            <a:r>
              <a:rPr lang="es-ES" dirty="0">
                <a:latin typeface="Abadi" panose="020B0604020104020204" pitchFamily="34" charset="0"/>
              </a:rPr>
              <a:t>, </a:t>
            </a:r>
            <a:r>
              <a:rPr lang="es-ES" dirty="0" err="1">
                <a:latin typeface="Abadi" panose="020B0604020104020204" pitchFamily="34" charset="0"/>
              </a:rPr>
              <a:t>transit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ways</a:t>
            </a:r>
            <a:r>
              <a:rPr lang="es-ES" dirty="0">
                <a:latin typeface="Abadi" panose="020B0604020104020204" pitchFamily="34" charset="0"/>
              </a:rPr>
              <a:t> and </a:t>
            </a:r>
            <a:r>
              <a:rPr lang="es-ES" dirty="0" err="1">
                <a:latin typeface="Abadi" panose="020B0604020104020204" pitchFamily="34" charset="0"/>
              </a:rPr>
              <a:t>cities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nearby</a:t>
            </a:r>
            <a:r>
              <a:rPr lang="es-ES" dirty="0">
                <a:latin typeface="Abadi" panose="020B06040201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Success percentage by launch site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96896896-9426-3515-97D8-B30A75A2E16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41" y="1674235"/>
            <a:ext cx="96775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2994679-1D8E-5179-48FA-DCD090B6CF8B}"/>
              </a:ext>
            </a:extLst>
          </p:cNvPr>
          <p:cNvSpPr>
            <a:spLocks/>
          </p:cNvSpPr>
          <p:nvPr/>
        </p:nvSpPr>
        <p:spPr>
          <a:xfrm>
            <a:off x="7039429" y="4644571"/>
            <a:ext cx="3895329" cy="1233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433852"/>
            <a:ext cx="10551583" cy="71913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76.9% success ratio. In the graph. Result 1 (blue) shows a success (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1)</a:t>
            </a:r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Launching site with the most success ratio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98D80B4-1CA9-C323-06C9-0E04F84E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244942"/>
            <a:ext cx="93726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35735"/>
            <a:ext cx="10414662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graphs are presented, the first, with the slider set to 0-4000 Kg. The second, with the slider set to 4000-10000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success rate (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on the graph) is higher for low payloads.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Plot: Payload and Launch Outcome for all sites (Interactive Graph)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FA48AFB-2F12-23D0-E126-78E575786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243791"/>
            <a:ext cx="102203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1503336"/>
            <a:ext cx="10399485" cy="452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currently using Falcon 9 rocket launchers, advertised on its website at a cost of 62M$. (Being M$ million dollars). The sector competitor providers, use rocket launchers with cost upward of 165M$ each. The main reason of the savings are the reusability of the first stage that SpaceX offers. Being so, determining if the first stage returns safely is a main concern for expenses concerns. The goal of this project is determining whether a first stage lands safely for subsequent use.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¿What factors determine if the first stage lands safely?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¿How do these factors interact with each other to determine the success rate?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¿What other conditions must be met to guarantee a successful landing?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CD93BE-7327-88F6-C91B-8F4FFECD330A}"/>
              </a:ext>
            </a:extLst>
          </p:cNvPr>
          <p:cNvSpPr txBox="1"/>
          <p:nvPr/>
        </p:nvSpPr>
        <p:spPr>
          <a:xfrm>
            <a:off x="770011" y="1426028"/>
            <a:ext cx="4455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badi" panose="020B0604020104020204" pitchFamily="34" charset="0"/>
              </a:rPr>
              <a:t>We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find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Decission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Tree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to</a:t>
            </a:r>
            <a:r>
              <a:rPr lang="es-ES" dirty="0">
                <a:latin typeface="Abadi" panose="020B0604020104020204" pitchFamily="34" charset="0"/>
              </a:rPr>
              <a:t> be </a:t>
            </a:r>
            <a:r>
              <a:rPr lang="es-ES" dirty="0" err="1">
                <a:latin typeface="Abadi" panose="020B0604020104020204" pitchFamily="34" charset="0"/>
              </a:rPr>
              <a:t>the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best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classification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algorithm</a:t>
            </a:r>
            <a:r>
              <a:rPr lang="es-ES" dirty="0">
                <a:latin typeface="Abadi" panose="020B0604020104020204" pitchFamily="34" charset="0"/>
              </a:rPr>
              <a:t>. </a:t>
            </a:r>
            <a:r>
              <a:rPr lang="es-ES" dirty="0" err="1">
                <a:latin typeface="Abadi" panose="020B0604020104020204" pitchFamily="34" charset="0"/>
              </a:rPr>
              <a:t>However</a:t>
            </a:r>
            <a:r>
              <a:rPr lang="es-ES" dirty="0">
                <a:latin typeface="Abadi" panose="020B0604020104020204" pitchFamily="34" charset="0"/>
              </a:rPr>
              <a:t>, </a:t>
            </a:r>
            <a:r>
              <a:rPr lang="es-ES" dirty="0" err="1">
                <a:latin typeface="Abadi" panose="020B0604020104020204" pitchFamily="34" charset="0"/>
              </a:rPr>
              <a:t>any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of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those</a:t>
            </a:r>
            <a:r>
              <a:rPr lang="es-ES" dirty="0">
                <a:latin typeface="Abadi" panose="020B0604020104020204" pitchFamily="34" charset="0"/>
              </a:rPr>
              <a:t> has similar </a:t>
            </a:r>
            <a:r>
              <a:rPr lang="es-ES" dirty="0" err="1">
                <a:latin typeface="Abadi" panose="020B0604020104020204" pitchFamily="34" charset="0"/>
              </a:rPr>
              <a:t>accuracy</a:t>
            </a:r>
            <a:r>
              <a:rPr lang="es-ES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4D2723B-3211-0D4A-EE43-7A9693359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" y="3430104"/>
            <a:ext cx="8716964" cy="27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36F0FCA-1252-8393-EC2F-D668A977B3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745207"/>
              </p:ext>
            </p:extLst>
          </p:nvPr>
        </p:nvGraphicFramePr>
        <p:xfrm>
          <a:off x="5689600" y="1364343"/>
          <a:ext cx="5268685" cy="4460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817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the classifier throws a high number of false-positives. This is, unsuccessful landings noted as successful by the Decision Tree Classifier.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0DB08AB-C0F3-EF5E-9764-F559C65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613405"/>
            <a:ext cx="50863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383678"/>
            <a:ext cx="10515600" cy="4799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can be concluded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can be related to payload mass and flight amount at a launch site. The greater the flight amount, the greater the success, and the lesser the payload mass, the greater the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HEO, SSO and VLEO showed the most success rate. GEO can be noted, but with only 1 launch successful out of 1 total, it’s not conclusive enough.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have been improving through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best location to launch according to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models tested, the model that best predicts the outcomes of the launches, is a decision tree classifier. Even so, we would have to be weary with false positives from this classifier.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scrapping from Wikipedia tables using python.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Additional columns were added, and categorical features were replaced with dummy variables using one-hot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using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get 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then “translated” from its home format to JSON using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.json()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then exported to a pandas dataframe with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.json_normalize()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pre-processed, eliminating NaN values and replacing missing values with mean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was performed to get Falcon 9 launch records out of Wikipedia record tables. This was done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 table obtained was then imported to its own pandas dataframe, for the purpose of ease of use.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get request to the SpaceX API lets us collect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the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(https://github.com/JPelleSol/-Data-Science-and-Machine-Learning-Capstone-Project-about-SpaceX-IBM-/blob/main/jupyter-labs-spacex-data-collection-api.ipynb)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617DFB-A751-85D0-F6AE-D8295D30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84" y="1800226"/>
            <a:ext cx="4981575" cy="89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C9FAFD-DF3D-B4A6-3626-F78F4266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84" y="2696444"/>
            <a:ext cx="49815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35E9D9F-56AD-E957-97EC-6D2C167FB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7"/>
          <a:stretch/>
        </p:blipFill>
        <p:spPr bwMode="auto">
          <a:xfrm>
            <a:off x="6223984" y="3346979"/>
            <a:ext cx="4981575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used to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 data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then parsed and converted to pandas dataframe and 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the notebook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(https://github.com/JPelleSol/-Data-Science-and-Machine-Learning-Capstone-Project-about-SpaceX-IBM-/blob/main/jupyter-labs-webscraping.ipynb)</a:t>
            </a:r>
            <a:endParaRPr lang="en-US" sz="2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02D5F2-1DC2-A060-06ED-48E92A3B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59" y="1669170"/>
            <a:ext cx="5430939" cy="259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3F4FC7-4CDF-76D6-4AA7-16946D092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59" y="4266165"/>
            <a:ext cx="5430939" cy="17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1636</Words>
  <Application>Microsoft Office PowerPoint</Application>
  <PresentationFormat>Panorámica</PresentationFormat>
  <Paragraphs>181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Congenial SemiBold</vt:lpstr>
      <vt:lpstr>Consolas</vt:lpstr>
      <vt:lpstr>IBM Plex Mono SemiBold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Juan Pellejero</cp:lastModifiedBy>
  <cp:revision>211</cp:revision>
  <dcterms:created xsi:type="dcterms:W3CDTF">2021-04-29T18:58:00Z</dcterms:created>
  <dcterms:modified xsi:type="dcterms:W3CDTF">2022-09-23T12:52:24Z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